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8"/>
  </p:handoutMasterIdLst>
  <p:sldIdLst>
    <p:sldId id="258" r:id="rId2"/>
    <p:sldId id="279" r:id="rId3"/>
    <p:sldId id="272" r:id="rId4"/>
    <p:sldId id="286" r:id="rId5"/>
    <p:sldId id="259" r:id="rId6"/>
    <p:sldId id="260" r:id="rId7"/>
    <p:sldId id="277" r:id="rId8"/>
    <p:sldId id="299" r:id="rId9"/>
    <p:sldId id="296" r:id="rId10"/>
    <p:sldId id="292" r:id="rId11"/>
    <p:sldId id="298" r:id="rId12"/>
    <p:sldId id="294" r:id="rId13"/>
    <p:sldId id="297" r:id="rId14"/>
    <p:sldId id="295" r:id="rId15"/>
    <p:sldId id="263"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92" d="100"/>
          <a:sy n="92" d="100"/>
        </p:scale>
        <p:origin x="336"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21-08-2023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a:t>Futurense</a:t>
            </a:r>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921-EFC9-395B-2E49-B0CFED3F0DEF}"/>
              </a:ext>
            </a:extLst>
          </p:cNvPr>
          <p:cNvSpPr>
            <a:spLocks noGrp="1"/>
          </p:cNvSpPr>
          <p:nvPr>
            <p:ph type="title"/>
          </p:nvPr>
        </p:nvSpPr>
        <p:spPr>
          <a:xfrm>
            <a:off x="1497051" y="94399"/>
            <a:ext cx="10515600" cy="1024863"/>
          </a:xfrm>
        </p:spPr>
        <p:txBody>
          <a:bodyPr/>
          <a:lstStyle/>
          <a:p>
            <a:r>
              <a:rPr lang="en-US" dirty="0"/>
              <a:t>		 </a:t>
            </a:r>
            <a:r>
              <a:rPr lang="en-US" sz="3200" dirty="0"/>
              <a:t>JOINS &amp; GROUP BY</a:t>
            </a:r>
          </a:p>
        </p:txBody>
      </p:sp>
      <p:pic>
        <p:nvPicPr>
          <p:cNvPr id="7" name="Content Placeholder 6">
            <a:extLst>
              <a:ext uri="{FF2B5EF4-FFF2-40B4-BE49-F238E27FC236}">
                <a16:creationId xmlns:a16="http://schemas.microsoft.com/office/drawing/2014/main" id="{A0869033-090F-2B18-84F4-906456157C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930" y="1119262"/>
            <a:ext cx="10515599" cy="3352800"/>
          </a:xfrm>
        </p:spPr>
      </p:pic>
      <p:pic>
        <p:nvPicPr>
          <p:cNvPr id="9" name="Picture 8">
            <a:extLst>
              <a:ext uri="{FF2B5EF4-FFF2-40B4-BE49-F238E27FC236}">
                <a16:creationId xmlns:a16="http://schemas.microsoft.com/office/drawing/2014/main" id="{DDF4E528-82EB-A0D6-3B90-290F31205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108" y="4538562"/>
            <a:ext cx="7615783" cy="2225039"/>
          </a:xfrm>
          <a:prstGeom prst="rect">
            <a:avLst/>
          </a:prstGeom>
        </p:spPr>
      </p:pic>
    </p:spTree>
    <p:extLst>
      <p:ext uri="{BB962C8B-B14F-4D97-AF65-F5344CB8AC3E}">
        <p14:creationId xmlns:p14="http://schemas.microsoft.com/office/powerpoint/2010/main" val="349054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F292-866F-AEAE-9F0B-B4E004B5F1DD}"/>
              </a:ext>
            </a:extLst>
          </p:cNvPr>
          <p:cNvSpPr>
            <a:spLocks noGrp="1"/>
          </p:cNvSpPr>
          <p:nvPr>
            <p:ph type="title"/>
          </p:nvPr>
        </p:nvSpPr>
        <p:spPr>
          <a:xfrm>
            <a:off x="450571" y="1473201"/>
            <a:ext cx="10515600" cy="731519"/>
          </a:xfrm>
        </p:spPr>
        <p:txBody>
          <a:bodyPr>
            <a:noAutofit/>
          </a:bodyPr>
          <a:lstStyle/>
          <a:p>
            <a:r>
              <a:rPr lang="en-US" sz="1400" dirty="0"/>
              <a:t>Problem Statement 2:  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in all 3 years combined.</a:t>
            </a:r>
            <a:endParaRPr lang="en-IN" sz="1400" dirty="0"/>
          </a:p>
        </p:txBody>
      </p:sp>
      <p:pic>
        <p:nvPicPr>
          <p:cNvPr id="11" name="Content Placeholder 10">
            <a:extLst>
              <a:ext uri="{FF2B5EF4-FFF2-40B4-BE49-F238E27FC236}">
                <a16:creationId xmlns:a16="http://schemas.microsoft.com/office/drawing/2014/main" id="{7328CBA6-3B9B-5E1C-56A8-A2DE7EDA8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679" y="2794000"/>
            <a:ext cx="4084321" cy="2590799"/>
          </a:xfrm>
        </p:spPr>
      </p:pic>
      <p:pic>
        <p:nvPicPr>
          <p:cNvPr id="15" name="Picture 14">
            <a:extLst>
              <a:ext uri="{FF2B5EF4-FFF2-40B4-BE49-F238E27FC236}">
                <a16:creationId xmlns:a16="http://schemas.microsoft.com/office/drawing/2014/main" id="{B163027B-20B9-04AB-7CAD-71546FECC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74755"/>
            <a:ext cx="8021339" cy="4312125"/>
          </a:xfrm>
          <a:prstGeom prst="rect">
            <a:avLst/>
          </a:prstGeom>
        </p:spPr>
      </p:pic>
      <p:sp>
        <p:nvSpPr>
          <p:cNvPr id="17" name="TextBox 16">
            <a:extLst>
              <a:ext uri="{FF2B5EF4-FFF2-40B4-BE49-F238E27FC236}">
                <a16:creationId xmlns:a16="http://schemas.microsoft.com/office/drawing/2014/main" id="{213D8CCD-1B94-EA26-09E6-9A032876E58A}"/>
              </a:ext>
            </a:extLst>
          </p:cNvPr>
          <p:cNvSpPr txBox="1"/>
          <p:nvPr/>
        </p:nvSpPr>
        <p:spPr>
          <a:xfrm>
            <a:off x="5140960" y="538480"/>
            <a:ext cx="2499360" cy="584775"/>
          </a:xfrm>
          <a:prstGeom prst="rect">
            <a:avLst/>
          </a:prstGeom>
          <a:noFill/>
        </p:spPr>
        <p:txBody>
          <a:bodyPr wrap="square" rtlCol="0">
            <a:spAutoFit/>
          </a:bodyPr>
          <a:lstStyle/>
          <a:p>
            <a:r>
              <a:rPr lang="en-US" sz="3200" dirty="0"/>
              <a:t>Roll Up </a:t>
            </a:r>
            <a:endParaRPr lang="en-IN" sz="3200" dirty="0"/>
          </a:p>
        </p:txBody>
      </p:sp>
    </p:spTree>
    <p:extLst>
      <p:ext uri="{BB962C8B-B14F-4D97-AF65-F5344CB8AC3E}">
        <p14:creationId xmlns:p14="http://schemas.microsoft.com/office/powerpoint/2010/main" val="1961268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57BE-237E-198C-A552-259D61B7AD2A}"/>
              </a:ext>
            </a:extLst>
          </p:cNvPr>
          <p:cNvSpPr>
            <a:spLocks noGrp="1"/>
          </p:cNvSpPr>
          <p:nvPr>
            <p:ph type="title"/>
          </p:nvPr>
        </p:nvSpPr>
        <p:spPr>
          <a:xfrm>
            <a:off x="887451" y="965772"/>
            <a:ext cx="10515600" cy="1171254"/>
          </a:xfrm>
        </p:spPr>
        <p:txBody>
          <a:bodyPr>
            <a:normAutofit/>
          </a:bodyPr>
          <a:lstStyle/>
          <a:p>
            <a:r>
              <a:rPr lang="en-US" dirty="0"/>
              <a:t>				CTE &amp; Sub Queries</a:t>
            </a:r>
          </a:p>
        </p:txBody>
      </p:sp>
      <p:pic>
        <p:nvPicPr>
          <p:cNvPr id="5" name="Content Placeholder 4">
            <a:extLst>
              <a:ext uri="{FF2B5EF4-FFF2-40B4-BE49-F238E27FC236}">
                <a16:creationId xmlns:a16="http://schemas.microsoft.com/office/drawing/2014/main" id="{CC91584B-F703-7F9F-ABF6-6BF59544ECA4}"/>
              </a:ext>
            </a:extLst>
          </p:cNvPr>
          <p:cNvPicPr>
            <a:picLocks noGrp="1" noChangeAspect="1"/>
          </p:cNvPicPr>
          <p:nvPr>
            <p:ph idx="1"/>
          </p:nvPr>
        </p:nvPicPr>
        <p:blipFill>
          <a:blip r:embed="rId2"/>
          <a:stretch>
            <a:fillRect/>
          </a:stretch>
        </p:blipFill>
        <p:spPr>
          <a:xfrm>
            <a:off x="838200" y="2137026"/>
            <a:ext cx="10515600" cy="3883630"/>
          </a:xfrm>
        </p:spPr>
      </p:pic>
    </p:spTree>
    <p:extLst>
      <p:ext uri="{BB962C8B-B14F-4D97-AF65-F5344CB8AC3E}">
        <p14:creationId xmlns:p14="http://schemas.microsoft.com/office/powerpoint/2010/main" val="157393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643D-724A-EDF5-2B9E-31DDA61D1BBD}"/>
              </a:ext>
            </a:extLst>
          </p:cNvPr>
          <p:cNvSpPr>
            <a:spLocks noGrp="1"/>
          </p:cNvSpPr>
          <p:nvPr>
            <p:ph type="title"/>
          </p:nvPr>
        </p:nvSpPr>
        <p:spPr>
          <a:xfrm>
            <a:off x="887451" y="215758"/>
            <a:ext cx="10515600" cy="960534"/>
          </a:xfrm>
        </p:spPr>
        <p:txBody>
          <a:bodyPr/>
          <a:lstStyle/>
          <a:p>
            <a:r>
              <a:rPr lang="en-US" dirty="0"/>
              <a:t>				  </a:t>
            </a:r>
            <a:r>
              <a:rPr lang="en-US" sz="2400" dirty="0"/>
              <a:t>FUNCTION</a:t>
            </a:r>
          </a:p>
        </p:txBody>
      </p:sp>
      <p:sp>
        <p:nvSpPr>
          <p:cNvPr id="3" name="Content Placeholder 2">
            <a:extLst>
              <a:ext uri="{FF2B5EF4-FFF2-40B4-BE49-F238E27FC236}">
                <a16:creationId xmlns:a16="http://schemas.microsoft.com/office/drawing/2014/main" id="{58C585AB-EB65-BF1B-0AD6-004F396D24C8}"/>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7018A6-273B-708E-5AB2-7A0D90486EA9}"/>
              </a:ext>
            </a:extLst>
          </p:cNvPr>
          <p:cNvPicPr>
            <a:picLocks noChangeAspect="1"/>
          </p:cNvPicPr>
          <p:nvPr/>
        </p:nvPicPr>
        <p:blipFill>
          <a:blip r:embed="rId2"/>
          <a:stretch>
            <a:fillRect/>
          </a:stretch>
        </p:blipFill>
        <p:spPr>
          <a:xfrm>
            <a:off x="788950" y="2088175"/>
            <a:ext cx="10796463" cy="4475185"/>
          </a:xfrm>
          <a:prstGeom prst="rect">
            <a:avLst/>
          </a:prstGeom>
        </p:spPr>
      </p:pic>
      <p:sp>
        <p:nvSpPr>
          <p:cNvPr id="7" name="TextBox 6">
            <a:extLst>
              <a:ext uri="{FF2B5EF4-FFF2-40B4-BE49-F238E27FC236}">
                <a16:creationId xmlns:a16="http://schemas.microsoft.com/office/drawing/2014/main" id="{1E5C759C-AFF3-B59B-DD4F-EC0FE277F2D1}"/>
              </a:ext>
            </a:extLst>
          </p:cNvPr>
          <p:cNvSpPr txBox="1"/>
          <p:nvPr/>
        </p:nvSpPr>
        <p:spPr>
          <a:xfrm>
            <a:off x="747018" y="1206524"/>
            <a:ext cx="10697963" cy="800219"/>
          </a:xfrm>
          <a:prstGeom prst="rect">
            <a:avLst/>
          </a:prstGeom>
          <a:noFill/>
        </p:spPr>
        <p:txBody>
          <a:bodyPr wrap="square" rtlCol="0">
            <a:spAutoFit/>
          </a:bodyPr>
          <a:lstStyle/>
          <a:p>
            <a:r>
              <a:rPr lang="en-US" sz="1400" dirty="0"/>
              <a:t>The pharmacies are trying to estimate the average cost of all the prescribed medicines per prescription, for all the prescriptions they have prescribed in a particular year. Create a stored function that will return the required value when the </a:t>
            </a:r>
            <a:r>
              <a:rPr lang="en-US" sz="1400" dirty="0" err="1"/>
              <a:t>pharmacyID</a:t>
            </a:r>
            <a:r>
              <a:rPr lang="en-US" sz="1400" dirty="0"/>
              <a:t> and year are passed to it. Test the function with multiple values</a:t>
            </a:r>
            <a:r>
              <a:rPr lang="en-US" dirty="0"/>
              <a:t>.</a:t>
            </a:r>
            <a:endParaRPr lang="en-IN" dirty="0"/>
          </a:p>
        </p:txBody>
      </p:sp>
    </p:spTree>
    <p:extLst>
      <p:ext uri="{BB962C8B-B14F-4D97-AF65-F5344CB8AC3E}">
        <p14:creationId xmlns:p14="http://schemas.microsoft.com/office/powerpoint/2010/main" val="426104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1ABB4F-1CC7-5224-A191-371BA790A5AD}"/>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0D0A503E-5C82-57AC-BA7D-AE1F997914CA}"/>
              </a:ext>
            </a:extLst>
          </p:cNvPr>
          <p:cNvPicPr>
            <a:picLocks noChangeAspect="1"/>
          </p:cNvPicPr>
          <p:nvPr/>
        </p:nvPicPr>
        <p:blipFill>
          <a:blip r:embed="rId2"/>
          <a:stretch>
            <a:fillRect/>
          </a:stretch>
        </p:blipFill>
        <p:spPr>
          <a:xfrm>
            <a:off x="838199" y="2349914"/>
            <a:ext cx="10614101" cy="3331795"/>
          </a:xfrm>
          <a:prstGeom prst="rect">
            <a:avLst/>
          </a:prstGeom>
        </p:spPr>
      </p:pic>
      <p:pic>
        <p:nvPicPr>
          <p:cNvPr id="9" name="Picture 8">
            <a:extLst>
              <a:ext uri="{FF2B5EF4-FFF2-40B4-BE49-F238E27FC236}">
                <a16:creationId xmlns:a16="http://schemas.microsoft.com/office/drawing/2014/main" id="{24ED2C4A-0697-C442-C038-C67132E15880}"/>
              </a:ext>
            </a:extLst>
          </p:cNvPr>
          <p:cNvPicPr>
            <a:picLocks noChangeAspect="1"/>
          </p:cNvPicPr>
          <p:nvPr/>
        </p:nvPicPr>
        <p:blipFill>
          <a:blip r:embed="rId3"/>
          <a:stretch>
            <a:fillRect/>
          </a:stretch>
        </p:blipFill>
        <p:spPr>
          <a:xfrm>
            <a:off x="809772" y="5767275"/>
            <a:ext cx="10593278" cy="771633"/>
          </a:xfrm>
          <a:prstGeom prst="rect">
            <a:avLst/>
          </a:prstGeom>
        </p:spPr>
      </p:pic>
      <p:sp>
        <p:nvSpPr>
          <p:cNvPr id="13" name="Title 12">
            <a:extLst>
              <a:ext uri="{FF2B5EF4-FFF2-40B4-BE49-F238E27FC236}">
                <a16:creationId xmlns:a16="http://schemas.microsoft.com/office/drawing/2014/main" id="{B7BC5534-4E30-B341-D8CD-E419C61ECFD6}"/>
              </a:ext>
            </a:extLst>
          </p:cNvPr>
          <p:cNvSpPr>
            <a:spLocks noGrp="1"/>
          </p:cNvSpPr>
          <p:nvPr>
            <p:ph type="title"/>
          </p:nvPr>
        </p:nvSpPr>
        <p:spPr>
          <a:xfrm>
            <a:off x="848611" y="1325051"/>
            <a:ext cx="10515600" cy="1024863"/>
          </a:xfrm>
        </p:spPr>
        <p:txBody>
          <a:bodyPr>
            <a:noAutofit/>
          </a:bodyPr>
          <a:lstStyle/>
          <a:p>
            <a:r>
              <a:rPr lang="en-US" sz="1400" dirty="0"/>
              <a:t>Problem Statement 3:Jacob, as a business strategist, wants to figure out if a state is appropriate for setting up an insurance company or </a:t>
            </a:r>
            <a:r>
              <a:rPr lang="en-US" sz="1400" dirty="0" err="1"/>
              <a:t>not.Write</a:t>
            </a:r>
            <a:r>
              <a:rPr lang="en-US" sz="1400" dirty="0"/>
              <a:t> a stored procedure that finds the </a:t>
            </a:r>
            <a:r>
              <a:rPr lang="en-US" sz="1400" dirty="0" err="1"/>
              <a:t>num_patients</a:t>
            </a:r>
            <a:r>
              <a:rPr lang="en-US" sz="1400" dirty="0"/>
              <a:t>, </a:t>
            </a:r>
            <a:r>
              <a:rPr lang="en-US" sz="1400" dirty="0" err="1"/>
              <a:t>num_insurance_companies</a:t>
            </a:r>
            <a:r>
              <a:rPr lang="en-US" sz="1400" dirty="0"/>
              <a:t>, and </a:t>
            </a:r>
            <a:r>
              <a:rPr lang="en-US" sz="1400" dirty="0" err="1"/>
              <a:t>insurance_patient_ratio</a:t>
            </a:r>
            <a:r>
              <a:rPr lang="en-US" sz="1400" dirty="0"/>
              <a:t>, the stored procedure should also find the </a:t>
            </a:r>
            <a:r>
              <a:rPr lang="en-US" sz="1400" dirty="0" err="1"/>
              <a:t>avg_insurance_patient_ratio</a:t>
            </a:r>
            <a:r>
              <a:rPr lang="en-US" sz="1400" dirty="0"/>
              <a:t> and if the </a:t>
            </a:r>
            <a:r>
              <a:rPr lang="en-US" sz="1400" dirty="0" err="1"/>
              <a:t>insurance_patient_ratio</a:t>
            </a:r>
            <a:r>
              <a:rPr lang="en-US" sz="1400" dirty="0"/>
              <a:t> of the given state is less than the </a:t>
            </a:r>
            <a:r>
              <a:rPr lang="en-US" sz="1400" dirty="0" err="1"/>
              <a:t>avg_insurance_patient_ratio</a:t>
            </a:r>
            <a:r>
              <a:rPr lang="en-US" sz="1400" dirty="0"/>
              <a:t> then it Recommendation section can have the value “Recommended” otherwise the value can be “Not Recommended”.</a:t>
            </a:r>
            <a:endParaRPr lang="en-IN" sz="1400" dirty="0"/>
          </a:p>
        </p:txBody>
      </p:sp>
      <p:sp>
        <p:nvSpPr>
          <p:cNvPr id="14" name="TextBox 13">
            <a:extLst>
              <a:ext uri="{FF2B5EF4-FFF2-40B4-BE49-F238E27FC236}">
                <a16:creationId xmlns:a16="http://schemas.microsoft.com/office/drawing/2014/main" id="{BFFC75E6-FD1C-635D-9728-328EB7BDBA98}"/>
              </a:ext>
            </a:extLst>
          </p:cNvPr>
          <p:cNvSpPr txBox="1"/>
          <p:nvPr/>
        </p:nvSpPr>
        <p:spPr>
          <a:xfrm>
            <a:off x="4094480" y="653071"/>
            <a:ext cx="4754880" cy="523220"/>
          </a:xfrm>
          <a:prstGeom prst="rect">
            <a:avLst/>
          </a:prstGeom>
          <a:noFill/>
        </p:spPr>
        <p:txBody>
          <a:bodyPr wrap="square" rtlCol="0">
            <a:spAutoFit/>
          </a:bodyPr>
          <a:lstStyle/>
          <a:p>
            <a:r>
              <a:rPr lang="en-US" sz="2800" dirty="0"/>
              <a:t>STORED PROCEDURE</a:t>
            </a:r>
            <a:endParaRPr lang="en-IN" sz="2800" dirty="0"/>
          </a:p>
        </p:txBody>
      </p:sp>
    </p:spTree>
    <p:extLst>
      <p:ext uri="{BB962C8B-B14F-4D97-AF65-F5344CB8AC3E}">
        <p14:creationId xmlns:p14="http://schemas.microsoft.com/office/powerpoint/2010/main" val="1218178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323554"/>
            <a:ext cx="3932237" cy="1122871"/>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 &amp; Resolutions</a:t>
            </a:r>
          </a:p>
        </p:txBody>
      </p:sp>
      <p:sp>
        <p:nvSpPr>
          <p:cNvPr id="3" name="Content Placeholder 2">
            <a:extLst>
              <a:ext uri="{FF2B5EF4-FFF2-40B4-BE49-F238E27FC236}">
                <a16:creationId xmlns:a16="http://schemas.microsoft.com/office/drawing/2014/main" id="{A59CEBE1-D086-3D09-8F00-E1368968BB41}"/>
              </a:ext>
            </a:extLst>
          </p:cNvPr>
          <p:cNvSpPr>
            <a:spLocks noGrp="1"/>
          </p:cNvSpPr>
          <p:nvPr>
            <p:ph idx="1"/>
          </p:nvPr>
        </p:nvSpPr>
        <p:spPr/>
        <p:txBody>
          <a:bodyPr>
            <a:normAutofit/>
          </a:bodyPr>
          <a:lstStyle/>
          <a:p>
            <a:r>
              <a:rPr lang="en-US" sz="1800" dirty="0"/>
              <a:t>From the sample figure, we can clearly see that there is redundant data that is present in the keep table.</a:t>
            </a:r>
          </a:p>
          <a:p>
            <a:r>
              <a:rPr lang="en-US" sz="1800" dirty="0"/>
              <a:t>This data is completely fine to an extent that for the same medicine there can be different discounts based on the stock and demand.</a:t>
            </a:r>
          </a:p>
          <a:p>
            <a:r>
              <a:rPr lang="en-US" sz="1800" dirty="0"/>
              <a:t>But still there are some redundancies where the same medicine in the pharmacy with the same discount is present.</a:t>
            </a:r>
          </a:p>
          <a:p>
            <a:r>
              <a:rPr lang="en-US" sz="1800" dirty="0"/>
              <a:t>There are different approaches to solve this problem and I have chosen an approach where I just added the quantities whenever pharmacy, medicine and discount is same then considering all the pharmacyID, medicineID, discount combined as the primary key.</a:t>
            </a:r>
            <a:endParaRPr lang="en-IN" sz="1800" dirty="0"/>
          </a:p>
          <a:p>
            <a:r>
              <a:rPr lang="en-IN" sz="1800" dirty="0"/>
              <a:t>We can also keep entire columns as a single primary key.</a:t>
            </a:r>
            <a:endParaRPr lang="en-US" sz="1800" dirty="0"/>
          </a:p>
        </p:txBody>
      </p:sp>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id="{F70A2040-3912-CF5E-29DB-89AB87CB8B2C}"/>
              </a:ext>
            </a:extLst>
          </p:cNvPr>
          <p:cNvPicPr>
            <a:picLocks noChangeAspect="1"/>
          </p:cNvPicPr>
          <p:nvPr/>
        </p:nvPicPr>
        <p:blipFill>
          <a:blip r:embed="rId2"/>
          <a:stretch>
            <a:fillRect/>
          </a:stretch>
        </p:blipFill>
        <p:spPr>
          <a:xfrm>
            <a:off x="1049566" y="2697406"/>
            <a:ext cx="3885537" cy="2968800"/>
          </a:xfrm>
          <a:prstGeom prst="rect">
            <a:avLst/>
          </a:prstGeom>
        </p:spPr>
      </p:pic>
    </p:spTree>
    <p:extLst>
      <p:ext uri="{BB962C8B-B14F-4D97-AF65-F5344CB8AC3E}">
        <p14:creationId xmlns:p14="http://schemas.microsoft.com/office/powerpoint/2010/main" val="1543456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013321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183642" y="1665027"/>
            <a:ext cx="8518010" cy="2057303"/>
          </a:xfrm>
        </p:spPr>
        <p:txBody>
          <a:bodyPr/>
          <a:lstStyle/>
          <a:p>
            <a:r>
              <a:rPr lang="en-IN" sz="6000" dirty="0"/>
              <a:t>Healthcare-</a:t>
            </a:r>
            <a:r>
              <a:rPr lang="en-IN" sz="4800" dirty="0" err="1">
                <a:solidFill>
                  <a:srgbClr val="FF0000"/>
                </a:solidFill>
              </a:rPr>
              <a:t>MiniProject</a:t>
            </a:r>
            <a:endParaRPr lang="en-IN" sz="6600" dirty="0">
              <a:solidFill>
                <a:srgbClr val="FF0000"/>
              </a:solidFill>
            </a:endParaRPr>
          </a:p>
        </p:txBody>
      </p:sp>
      <p:sp>
        <p:nvSpPr>
          <p:cNvPr id="3" name="TextBox 2">
            <a:extLst>
              <a:ext uri="{FF2B5EF4-FFF2-40B4-BE49-F238E27FC236}">
                <a16:creationId xmlns:a16="http://schemas.microsoft.com/office/drawing/2014/main" id="{A8449BA2-D6C7-3F2A-1110-BCEEAE7A1753}"/>
              </a:ext>
            </a:extLst>
          </p:cNvPr>
          <p:cNvSpPr txBox="1"/>
          <p:nvPr/>
        </p:nvSpPr>
        <p:spPr>
          <a:xfrm>
            <a:off x="8791731" y="4834328"/>
            <a:ext cx="3080479" cy="1477328"/>
          </a:xfrm>
          <a:prstGeom prst="rect">
            <a:avLst/>
          </a:prstGeom>
          <a:noFill/>
        </p:spPr>
        <p:txBody>
          <a:bodyPr wrap="square" rtlCol="0">
            <a:spAutoFit/>
          </a:bodyPr>
          <a:lstStyle/>
          <a:p>
            <a:r>
              <a:rPr lang="en-US" b="1" dirty="0"/>
              <a:t>Presented by:</a:t>
            </a:r>
          </a:p>
          <a:p>
            <a:endParaRPr lang="en-US" dirty="0"/>
          </a:p>
          <a:p>
            <a:r>
              <a:rPr lang="en-US" dirty="0"/>
              <a:t>J. Dheeraj Varma</a:t>
            </a:r>
          </a:p>
          <a:p>
            <a:r>
              <a:rPr lang="en-US" dirty="0"/>
              <a:t>EMPID:FT742      </a:t>
            </a:r>
          </a:p>
          <a:p>
            <a:r>
              <a:rPr lang="en-US" dirty="0"/>
              <a:t>FF22</a:t>
            </a:r>
          </a:p>
        </p:txBody>
      </p:sp>
    </p:spTree>
    <p:extLst>
      <p:ext uri="{BB962C8B-B14F-4D97-AF65-F5344CB8AC3E}">
        <p14:creationId xmlns:p14="http://schemas.microsoft.com/office/powerpoint/2010/main" val="65592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02D60B-9097-4397-9B2B-928E07F85F1F}"/>
              </a:ext>
            </a:extLst>
          </p:cNvPr>
          <p:cNvSpPr txBox="1"/>
          <p:nvPr/>
        </p:nvSpPr>
        <p:spPr>
          <a:xfrm>
            <a:off x="334370" y="1371600"/>
            <a:ext cx="11477767" cy="1600438"/>
          </a:xfrm>
          <a:prstGeom prst="rect">
            <a:avLst/>
          </a:prstGeom>
          <a:noFill/>
        </p:spPr>
        <p:txBody>
          <a:bodyPr wrap="square" rtlCol="0">
            <a:spAutoFit/>
          </a:bodyPr>
          <a:lstStyle/>
          <a:p>
            <a:pPr algn="just"/>
            <a:r>
              <a:rPr lang="en-IN" sz="2000" b="1" dirty="0">
                <a:effectLst/>
                <a:latin typeface="Calibri" panose="020F0502020204030204" pitchFamily="34" charset="0"/>
                <a:ea typeface="Calibri" panose="020F0502020204030204" pitchFamily="34" charset="0"/>
                <a:cs typeface="Times New Roman" panose="02020603050405020304" pitchFamily="18" charset="0"/>
              </a:rPr>
              <a:t>Brief Description </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GB" sz="2000" dirty="0">
                <a:effectLst/>
                <a:latin typeface="Calibri" panose="020F0502020204030204" pitchFamily="34" charset="0"/>
                <a:ea typeface="Calibri" panose="020F0502020204030204" pitchFamily="34" charset="0"/>
                <a:cs typeface="Times New Roman" panose="02020603050405020304" pitchFamily="18" charset="0"/>
              </a:rPr>
              <a:t>The healthcare case study focuses on developing an efficient data management system for a healthcare organization. It </a:t>
            </a:r>
            <a:r>
              <a:rPr lang="en-GB" dirty="0">
                <a:effectLst/>
                <a:latin typeface="Calibri" panose="020F0502020204030204" pitchFamily="34" charset="0"/>
                <a:ea typeface="Calibri" panose="020F0502020204030204" pitchFamily="34" charset="0"/>
                <a:cs typeface="Times New Roman" panose="02020603050405020304" pitchFamily="18" charset="0"/>
              </a:rPr>
              <a:t>involves</a:t>
            </a:r>
            <a:r>
              <a:rPr lang="en-GB" sz="2000" dirty="0">
                <a:effectLst/>
                <a:latin typeface="Calibri" panose="020F0502020204030204" pitchFamily="34" charset="0"/>
                <a:ea typeface="Calibri" panose="020F0502020204030204" pitchFamily="34" charset="0"/>
                <a:cs typeface="Times New Roman" panose="02020603050405020304" pitchFamily="18" charset="0"/>
              </a:rPr>
              <a:t> creating tables for addresses, claims, diseases, insurance, medications, patients, pharmacies, prescriptions, and treatments. The goal is to </a:t>
            </a:r>
            <a:r>
              <a:rPr lang="en-GB" sz="2000" dirty="0">
                <a:latin typeface="Calibri" panose="020F0502020204030204" pitchFamily="34" charset="0"/>
                <a:ea typeface="Calibri" panose="020F0502020204030204" pitchFamily="34" charset="0"/>
                <a:cs typeface="Times New Roman" panose="02020603050405020304" pitchFamily="18" charset="0"/>
              </a:rPr>
              <a:t>gain different insights and optimizing t</a:t>
            </a:r>
            <a:r>
              <a:rPr lang="en-GB" sz="2000" dirty="0">
                <a:effectLst/>
                <a:latin typeface="Calibri" panose="020F0502020204030204" pitchFamily="34" charset="0"/>
                <a:ea typeface="Calibri" panose="020F0502020204030204" pitchFamily="34" charset="0"/>
                <a:cs typeface="Times New Roman" panose="02020603050405020304" pitchFamily="18" charset="0"/>
              </a:rPr>
              <a:t>he data retrieval,analysis, improving overall performance and facilitating better patient care.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6A1D9970-1B72-AB22-7A07-CB042F23104D}"/>
              </a:ext>
            </a:extLst>
          </p:cNvPr>
          <p:cNvSpPr txBox="1"/>
          <p:nvPr/>
        </p:nvSpPr>
        <p:spPr>
          <a:xfrm>
            <a:off x="283190" y="2879705"/>
            <a:ext cx="11477767" cy="1631216"/>
          </a:xfrm>
          <a:prstGeom prst="rect">
            <a:avLst/>
          </a:prstGeom>
          <a:noFill/>
        </p:spPr>
        <p:txBody>
          <a:bodyPr wrap="square" rtlCol="0">
            <a:spAutoFit/>
          </a:bodyPr>
          <a:lstStyle/>
          <a:p>
            <a:pPr algn="just"/>
            <a:r>
              <a:rPr lang="en-IN" sz="2000" b="1" dirty="0">
                <a:effectLst/>
                <a:latin typeface="Calibri" panose="020F0502020204030204" pitchFamily="34" charset="0"/>
                <a:ea typeface="Calibri" panose="020F0502020204030204" pitchFamily="34" charset="0"/>
                <a:cs typeface="Times New Roman" panose="02020603050405020304" pitchFamily="18" charset="0"/>
              </a:rPr>
              <a:t>Business Problem</a:t>
            </a:r>
            <a:r>
              <a:rPr lang="en-IN" sz="2000" dirty="0">
                <a:effectLst/>
                <a:latin typeface="Calibri" panose="020F0502020204030204" pitchFamily="34" charset="0"/>
                <a:ea typeface="Calibri" panose="020F0502020204030204" pitchFamily="34" charset="0"/>
                <a:cs typeface="Times New Roman" panose="02020603050405020304" pitchFamily="18" charset="0"/>
              </a:rPr>
              <a:t>:</a:t>
            </a:r>
            <a:r>
              <a:rPr lang="en-GB" sz="2000" dirty="0">
                <a:effectLst/>
                <a:latin typeface="Calibri" panose="020F0502020204030204" pitchFamily="34" charset="0"/>
                <a:ea typeface="Calibri" panose="020F0502020204030204" pitchFamily="34" charset="0"/>
                <a:cs typeface="Times New Roman" panose="02020603050405020304" pitchFamily="18" charset="0"/>
              </a:rPr>
              <a:t>The healthcare organization is struggling with inefficient data management, resulting in challenges such as difficulty in retrieving patient information, insurance claims processing, and medication tracking. This leads to delays in providing timely and accurate healthcare services, impacting patient care and operational efficiency. The business problem revolves around the need for optimized data management system to address these challenges and improve overall healthcare service delivery.</a:t>
            </a:r>
            <a:endParaRPr lang="en-US" dirty="0"/>
          </a:p>
        </p:txBody>
      </p:sp>
      <p:sp>
        <p:nvSpPr>
          <p:cNvPr id="8" name="TextBox 7">
            <a:extLst>
              <a:ext uri="{FF2B5EF4-FFF2-40B4-BE49-F238E27FC236}">
                <a16:creationId xmlns:a16="http://schemas.microsoft.com/office/drawing/2014/main" id="{FE6294EA-3869-E41E-4C9E-0CB7D93241C5}"/>
              </a:ext>
            </a:extLst>
          </p:cNvPr>
          <p:cNvSpPr txBox="1"/>
          <p:nvPr/>
        </p:nvSpPr>
        <p:spPr>
          <a:xfrm>
            <a:off x="283189" y="4526507"/>
            <a:ext cx="11477767" cy="1938992"/>
          </a:xfrm>
          <a:prstGeom prst="rect">
            <a:avLst/>
          </a:prstGeom>
          <a:noFill/>
        </p:spPr>
        <p:txBody>
          <a:bodyPr wrap="square" rtlCol="0">
            <a:spAutoFit/>
          </a:bodyPr>
          <a:lstStyle/>
          <a:p>
            <a:pPr algn="just"/>
            <a:r>
              <a:rPr lang="en-IN" sz="2000" b="1" dirty="0">
                <a:latin typeface="Calibri" panose="020F0502020204030204" pitchFamily="34" charset="0"/>
                <a:cs typeface="Times New Roman" panose="02020603050405020304" pitchFamily="18" charset="0"/>
              </a:rPr>
              <a:t>Solution Approach: </a:t>
            </a:r>
            <a:r>
              <a:rPr lang="en-IN" b="1" dirty="0">
                <a:latin typeface="Calibri" panose="020F0502020204030204" pitchFamily="34" charset="0"/>
                <a:cs typeface="Times New Roman" panose="02020603050405020304" pitchFamily="18" charset="0"/>
              </a:rPr>
              <a:t> </a:t>
            </a:r>
            <a:r>
              <a:rPr lang="en-IN" sz="2000" dirty="0">
                <a:latin typeface="Calibri" panose="020F0502020204030204" pitchFamily="34" charset="0"/>
                <a:cs typeface="Times New Roman" panose="02020603050405020304" pitchFamily="18" charset="0"/>
              </a:rPr>
              <a:t>1)Database Design</a:t>
            </a:r>
          </a:p>
          <a:p>
            <a:pPr algn="just"/>
            <a:r>
              <a:rPr lang="en-IN" sz="2000" dirty="0">
                <a:latin typeface="Calibri" panose="020F0502020204030204" pitchFamily="34" charset="0"/>
                <a:cs typeface="Times New Roman" panose="02020603050405020304" pitchFamily="18" charset="0"/>
              </a:rPr>
              <a:t>		      2)Table Creation</a:t>
            </a:r>
          </a:p>
          <a:p>
            <a:pPr algn="just"/>
            <a:r>
              <a:rPr lang="en-IN" sz="2000" dirty="0">
                <a:latin typeface="Calibri" panose="020F0502020204030204" pitchFamily="34" charset="0"/>
                <a:cs typeface="Times New Roman" panose="02020603050405020304" pitchFamily="18" charset="0"/>
              </a:rPr>
              <a:t>		      3)Data Insertion</a:t>
            </a:r>
          </a:p>
          <a:p>
            <a:pPr algn="just"/>
            <a:r>
              <a:rPr lang="en-IN" sz="2000" dirty="0">
                <a:latin typeface="Calibri" panose="020F0502020204030204" pitchFamily="34" charset="0"/>
                <a:cs typeface="Times New Roman" panose="02020603050405020304" pitchFamily="18" charset="0"/>
              </a:rPr>
              <a:t>		      4)Data Retrieval and Analysis</a:t>
            </a:r>
          </a:p>
          <a:p>
            <a:pPr algn="just"/>
            <a:r>
              <a:rPr lang="en-IN" sz="2000" dirty="0">
                <a:latin typeface="Calibri" panose="020F0502020204030204" pitchFamily="34" charset="0"/>
                <a:cs typeface="Times New Roman" panose="02020603050405020304" pitchFamily="18" charset="0"/>
              </a:rPr>
              <a:t>		      5)Query Optimization</a:t>
            </a:r>
          </a:p>
          <a:p>
            <a:pPr algn="just"/>
            <a:r>
              <a:rPr lang="en-IN" sz="2000" b="1" dirty="0">
                <a:latin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CF620-B8A0-D09C-BB62-9FA2A460DDEC}"/>
              </a:ext>
            </a:extLst>
          </p:cNvPr>
          <p:cNvSpPr txBox="1"/>
          <p:nvPr/>
        </p:nvSpPr>
        <p:spPr>
          <a:xfrm>
            <a:off x="503829" y="934872"/>
            <a:ext cx="11184341" cy="6186309"/>
          </a:xfrm>
          <a:prstGeom prst="rect">
            <a:avLst/>
          </a:prstGeom>
          <a:noFill/>
        </p:spPr>
        <p:txBody>
          <a:bodyPr wrap="square" rtlCol="0">
            <a:spAutoFit/>
          </a:bodyPr>
          <a:lstStyle/>
          <a:p>
            <a:endParaRPr lang="en-GB" dirty="0"/>
          </a:p>
          <a:p>
            <a:r>
              <a:rPr lang="en-GB" b="1" dirty="0"/>
              <a:t>1. Database Design: </a:t>
            </a:r>
            <a:r>
              <a:rPr lang="en-GB" dirty="0"/>
              <a:t>Analyze the requirements of the healthcare case study and design an appropriate database schema using SQL. Create tables for Address, Claim, Contain, Disease, </a:t>
            </a:r>
            <a:r>
              <a:rPr lang="en-GB" dirty="0" err="1"/>
              <a:t>InsuranceCompany</a:t>
            </a:r>
            <a:r>
              <a:rPr lang="en-GB" dirty="0"/>
              <a:t>, InsurancePlan, Keep, Medicine, Patient, Person, Pharmacy, Prescription, and Treatment.</a:t>
            </a:r>
          </a:p>
          <a:p>
            <a:endParaRPr lang="en-GB" dirty="0"/>
          </a:p>
          <a:p>
            <a:r>
              <a:rPr lang="en-GB" b="1" dirty="0"/>
              <a:t>2. Table Creation: </a:t>
            </a:r>
            <a:r>
              <a:rPr lang="en-GB" dirty="0"/>
              <a:t>Use SQL CREATE TABLE statements to create the tables, specifying the appropriate columns, data types, and constraints for each table. Ensure the relationships between tables are properly defined using primary and foreign keys.</a:t>
            </a:r>
          </a:p>
          <a:p>
            <a:endParaRPr lang="en-GB" dirty="0"/>
          </a:p>
          <a:p>
            <a:r>
              <a:rPr lang="en-GB" b="1" dirty="0"/>
              <a:t>3. Data Insertion: </a:t>
            </a:r>
            <a:r>
              <a:rPr lang="en-GB" dirty="0"/>
              <a:t>Use SQL INSERT INTO statements to populate the tables with sample data. Input relevant information into each table, such as addresses, insurance claims, medications, patient details, pharmacy information, prescriptions, and treatment records.</a:t>
            </a:r>
          </a:p>
          <a:p>
            <a:endParaRPr lang="en-GB" dirty="0"/>
          </a:p>
          <a:p>
            <a:r>
              <a:rPr lang="en-GB" b="1" dirty="0"/>
              <a:t>4. Data Retrieval and Analysis: </a:t>
            </a:r>
            <a:r>
              <a:rPr lang="en-GB" dirty="0"/>
              <a:t>Utilize SQL SELECT statements to retrieve and </a:t>
            </a:r>
            <a:r>
              <a:rPr lang="en-GB" dirty="0" err="1"/>
              <a:t>analyze</a:t>
            </a:r>
            <a:r>
              <a:rPr lang="en-GB" dirty="0"/>
              <a:t> data from the tables. Write queries to extract information such as patient addresses, insurance claim details, disease records, medication information, treatment plans, and pharmacy details.</a:t>
            </a:r>
          </a:p>
          <a:p>
            <a:endParaRPr lang="en-GB" dirty="0"/>
          </a:p>
          <a:p>
            <a:r>
              <a:rPr lang="en-GB" b="1" dirty="0"/>
              <a:t>5. Query Optimization: </a:t>
            </a:r>
            <a:r>
              <a:rPr lang="en-GB" dirty="0"/>
              <a:t>Optimize the SQL queries for improved performance .Ensure proper table joins, and consider query optimization techniques such as using appropriate join types (e.g., INNER JOIN, LEFT JOIN) as necessary.</a:t>
            </a:r>
          </a:p>
          <a:p>
            <a:endParaRPr lang="en-GB" dirty="0"/>
          </a:p>
          <a:p>
            <a:endParaRPr lang="en-GB" dirty="0"/>
          </a:p>
        </p:txBody>
      </p:sp>
      <p:sp>
        <p:nvSpPr>
          <p:cNvPr id="3" name="TextBox 2">
            <a:extLst>
              <a:ext uri="{FF2B5EF4-FFF2-40B4-BE49-F238E27FC236}">
                <a16:creationId xmlns:a16="http://schemas.microsoft.com/office/drawing/2014/main" id="{3F95F292-F831-3F9B-BD4F-4C50B0AAB65C}"/>
              </a:ext>
            </a:extLst>
          </p:cNvPr>
          <p:cNvSpPr txBox="1"/>
          <p:nvPr/>
        </p:nvSpPr>
        <p:spPr>
          <a:xfrm>
            <a:off x="4277359" y="411652"/>
            <a:ext cx="3637280" cy="523220"/>
          </a:xfrm>
          <a:prstGeom prst="rect">
            <a:avLst/>
          </a:prstGeom>
          <a:noFill/>
        </p:spPr>
        <p:txBody>
          <a:bodyPr wrap="square" rtlCol="0">
            <a:spAutoFit/>
          </a:bodyPr>
          <a:lstStyle/>
          <a:p>
            <a:r>
              <a:rPr lang="en-US" sz="2800" dirty="0"/>
              <a:t>Flow of the project </a:t>
            </a:r>
            <a:endParaRPr lang="en-IN" sz="2800" dirty="0"/>
          </a:p>
        </p:txBody>
      </p:sp>
    </p:spTree>
    <p:extLst>
      <p:ext uri="{BB962C8B-B14F-4D97-AF65-F5344CB8AC3E}">
        <p14:creationId xmlns:p14="http://schemas.microsoft.com/office/powerpoint/2010/main" val="373039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pic>
        <p:nvPicPr>
          <p:cNvPr id="4" name="Picture 3">
            <a:extLst>
              <a:ext uri="{FF2B5EF4-FFF2-40B4-BE49-F238E27FC236}">
                <a16:creationId xmlns:a16="http://schemas.microsoft.com/office/drawing/2014/main" id="{35210DDC-009C-1126-302B-12316C9D0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700" y="2593998"/>
            <a:ext cx="2971800" cy="1533525"/>
          </a:xfrm>
          <a:prstGeom prst="rect">
            <a:avLst/>
          </a:prstGeom>
        </p:spPr>
      </p:pic>
    </p:spTree>
    <p:extLst>
      <p:ext uri="{BB962C8B-B14F-4D97-AF65-F5344CB8AC3E}">
        <p14:creationId xmlns:p14="http://schemas.microsoft.com/office/powerpoint/2010/main" val="2003234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185446" y="3005139"/>
            <a:ext cx="3696566" cy="595932"/>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ER Diagram:</a:t>
            </a:r>
          </a:p>
        </p:txBody>
      </p:sp>
      <p:pic>
        <p:nvPicPr>
          <p:cNvPr id="6" name="Picture 5">
            <a:extLst>
              <a:ext uri="{FF2B5EF4-FFF2-40B4-BE49-F238E27FC236}">
                <a16:creationId xmlns:a16="http://schemas.microsoft.com/office/drawing/2014/main" id="{D376A424-9348-E501-714F-585290E5E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836" y="409433"/>
            <a:ext cx="9396483" cy="6243851"/>
          </a:xfrm>
          <a:prstGeom prst="rect">
            <a:avLst/>
          </a:prstGeom>
        </p:spPr>
      </p:pic>
    </p:spTree>
    <p:extLst>
      <p:ext uri="{BB962C8B-B14F-4D97-AF65-F5344CB8AC3E}">
        <p14:creationId xmlns:p14="http://schemas.microsoft.com/office/powerpoint/2010/main" val="936490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1" y="1378723"/>
            <a:ext cx="6834622"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Optimizations and Best Practices Used: </a:t>
            </a:r>
          </a:p>
        </p:txBody>
      </p:sp>
      <p:sp>
        <p:nvSpPr>
          <p:cNvPr id="2" name="TextBox 1">
            <a:extLst>
              <a:ext uri="{FF2B5EF4-FFF2-40B4-BE49-F238E27FC236}">
                <a16:creationId xmlns:a16="http://schemas.microsoft.com/office/drawing/2014/main" id="{73D2D173-6CAF-385D-8C7E-F7D26A5AE1A5}"/>
              </a:ext>
            </a:extLst>
          </p:cNvPr>
          <p:cNvSpPr txBox="1"/>
          <p:nvPr/>
        </p:nvSpPr>
        <p:spPr>
          <a:xfrm>
            <a:off x="1429092" y="2321590"/>
            <a:ext cx="6717381" cy="1477328"/>
          </a:xfrm>
          <a:prstGeom prst="rect">
            <a:avLst/>
          </a:prstGeom>
          <a:noFill/>
        </p:spPr>
        <p:txBody>
          <a:bodyPr wrap="square" rtlCol="0">
            <a:spAutoFit/>
          </a:bodyPr>
          <a:lstStyle/>
          <a:p>
            <a:r>
              <a:rPr lang="en-IN" dirty="0"/>
              <a:t>1) Common Table Expression</a:t>
            </a:r>
          </a:p>
          <a:p>
            <a:r>
              <a:rPr lang="en-IN" dirty="0"/>
              <a:t>2) Joins</a:t>
            </a:r>
          </a:p>
          <a:p>
            <a:r>
              <a:rPr lang="en-IN" dirty="0"/>
              <a:t>3) Efficient Subqueries and reducing the correlated queries</a:t>
            </a:r>
          </a:p>
          <a:p>
            <a:r>
              <a:rPr lang="en-IN" dirty="0"/>
              <a:t>4) Indexes</a:t>
            </a:r>
          </a:p>
          <a:p>
            <a:r>
              <a:rPr lang="en-IN" dirty="0"/>
              <a:t>5) Stored Routines</a:t>
            </a:r>
            <a:endParaRPr lang="en-US" dirty="0"/>
          </a:p>
        </p:txBody>
      </p:sp>
    </p:spTree>
    <p:extLst>
      <p:ext uri="{BB962C8B-B14F-4D97-AF65-F5344CB8AC3E}">
        <p14:creationId xmlns:p14="http://schemas.microsoft.com/office/powerpoint/2010/main" val="1938752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9F3D8-B1D5-0287-3457-E16FB097471D}"/>
              </a:ext>
            </a:extLst>
          </p:cNvPr>
          <p:cNvSpPr txBox="1"/>
          <p:nvPr/>
        </p:nvSpPr>
        <p:spPr>
          <a:xfrm>
            <a:off x="2174875" y="140803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a:t>
            </a:r>
          </a:p>
        </p:txBody>
      </p:sp>
      <p:sp>
        <p:nvSpPr>
          <p:cNvPr id="4" name="TextBox 3">
            <a:extLst>
              <a:ext uri="{FF2B5EF4-FFF2-40B4-BE49-F238E27FC236}">
                <a16:creationId xmlns:a16="http://schemas.microsoft.com/office/drawing/2014/main" id="{98AF768D-E045-A4BB-B4BC-FBE7DEF477D0}"/>
              </a:ext>
            </a:extLst>
          </p:cNvPr>
          <p:cNvSpPr txBox="1"/>
          <p:nvPr/>
        </p:nvSpPr>
        <p:spPr>
          <a:xfrm>
            <a:off x="2174874" y="2003969"/>
            <a:ext cx="6202209" cy="433086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Time = 27ms</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(LoC/</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a:effectLst/>
                <a:latin typeface="Calibri" panose="020F0502020204030204" pitchFamily="34" charset="0"/>
                <a:ea typeface="Calibri" panose="020F0502020204030204" pitchFamily="34" charset="0"/>
                <a:cs typeface="Times New Roman" panose="02020603050405020304" pitchFamily="18" charset="0"/>
              </a:rPr>
              <a:t>) = 24</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functions = 2</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built-in functions used = 2</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user-defined functions used = 0</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Avg. number of lines per function = 24</a:t>
            </a:r>
          </a:p>
          <a:p>
            <a:pPr marL="342900" lvl="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 of comments =5</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IDE/Editor used = MYSQL workbench</a:t>
            </a:r>
          </a:p>
          <a:p>
            <a:pPr marL="342900" lvl="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Plugins used = None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dirty="0">
                <a:latin typeface="Calibri" panose="020F0502020204030204" pitchFamily="34" charset="0"/>
                <a:ea typeface="Calibri" panose="020F0502020204030204" pitchFamily="34" charset="0"/>
                <a:cs typeface="Times New Roman" panose="02020603050405020304" pitchFamily="18" charset="0"/>
              </a:rPr>
              <a:t>Function/Complexity breakdown:</a:t>
            </a:r>
          </a:p>
          <a:p>
            <a:pPr marL="800100" lvl="1" indent="-342900">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S</a:t>
            </a:r>
            <a:r>
              <a:rPr lang="en-IN" dirty="0">
                <a:latin typeface="Calibri" panose="020F0502020204030204" pitchFamily="34" charset="0"/>
                <a:ea typeface="Calibri" panose="020F0502020204030204" pitchFamily="34" charset="0"/>
                <a:cs typeface="Times New Roman" panose="02020603050405020304" pitchFamily="18" charset="0"/>
              </a:rPr>
              <a:t>imple Implementations: Basic tasks like counting.</a:t>
            </a:r>
          </a:p>
          <a:p>
            <a:pPr marL="800100" lvl="1" indent="-342900">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Intermediate Implementations: Using </a:t>
            </a:r>
            <a:r>
              <a:rPr lang="en-IN" dirty="0">
                <a:latin typeface="Calibri" panose="020F0502020204030204" pitchFamily="34" charset="0"/>
                <a:ea typeface="Calibri" panose="020F0502020204030204" pitchFamily="34" charset="0"/>
                <a:cs typeface="Times New Roman" panose="02020603050405020304" pitchFamily="18" charset="0"/>
              </a:rPr>
              <a:t>IF Exists</a:t>
            </a:r>
          </a:p>
          <a:p>
            <a:pPr marL="800100" lvl="1" indent="-342900">
              <a:lnSpc>
                <a:spcPct val="107000"/>
              </a:lnSpc>
              <a:buFont typeface="Symbol" panose="05050102010706020507" pitchFamily="18" charset="2"/>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Complex Implementations: Using Triggers instead of stored procedures.</a:t>
            </a:r>
          </a:p>
        </p:txBody>
      </p:sp>
    </p:spTree>
    <p:extLst>
      <p:ext uri="{BB962C8B-B14F-4D97-AF65-F5344CB8AC3E}">
        <p14:creationId xmlns:p14="http://schemas.microsoft.com/office/powerpoint/2010/main" val="17769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A889-357A-890A-704E-68305C4B4FFE}"/>
              </a:ext>
            </a:extLst>
          </p:cNvPr>
          <p:cNvSpPr>
            <a:spLocks noGrp="1"/>
          </p:cNvSpPr>
          <p:nvPr>
            <p:ph type="title"/>
          </p:nvPr>
        </p:nvSpPr>
        <p:spPr>
          <a:xfrm>
            <a:off x="1191802" y="246581"/>
            <a:ext cx="9051533" cy="1099334"/>
          </a:xfrm>
        </p:spPr>
        <p:txBody>
          <a:bodyPr/>
          <a:lstStyle/>
          <a:p>
            <a:r>
              <a:rPr lang="en-US" dirty="0"/>
              <a:t>				</a:t>
            </a:r>
            <a:r>
              <a:rPr lang="en-US" sz="3200" dirty="0"/>
              <a:t>TRIGGER</a:t>
            </a:r>
          </a:p>
        </p:txBody>
      </p:sp>
      <p:pic>
        <p:nvPicPr>
          <p:cNvPr id="6" name="Content Placeholder 5">
            <a:extLst>
              <a:ext uri="{FF2B5EF4-FFF2-40B4-BE49-F238E27FC236}">
                <a16:creationId xmlns:a16="http://schemas.microsoft.com/office/drawing/2014/main" id="{5F1F4F1B-8E5F-01E7-045C-165CC7ED2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520" y="1159080"/>
            <a:ext cx="11765279" cy="4489880"/>
          </a:xfrm>
        </p:spPr>
      </p:pic>
      <p:pic>
        <p:nvPicPr>
          <p:cNvPr id="8" name="Picture 7">
            <a:extLst>
              <a:ext uri="{FF2B5EF4-FFF2-40B4-BE49-F238E27FC236}">
                <a16:creationId xmlns:a16="http://schemas.microsoft.com/office/drawing/2014/main" id="{6C1F1670-89CE-95F2-B678-3E429D8C7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52" y="5716069"/>
            <a:ext cx="6734147" cy="895350"/>
          </a:xfrm>
          <a:prstGeom prst="rect">
            <a:avLst/>
          </a:prstGeom>
        </p:spPr>
      </p:pic>
      <p:pic>
        <p:nvPicPr>
          <p:cNvPr id="4" name="Picture 3">
            <a:extLst>
              <a:ext uri="{FF2B5EF4-FFF2-40B4-BE49-F238E27FC236}">
                <a16:creationId xmlns:a16="http://schemas.microsoft.com/office/drawing/2014/main" id="{1F036385-501D-DE62-608D-DFA7A1402060}"/>
              </a:ext>
            </a:extLst>
          </p:cNvPr>
          <p:cNvPicPr>
            <a:picLocks noChangeAspect="1"/>
          </p:cNvPicPr>
          <p:nvPr/>
        </p:nvPicPr>
        <p:blipFill>
          <a:blip r:embed="rId4"/>
          <a:stretch>
            <a:fillRect/>
          </a:stretch>
        </p:blipFill>
        <p:spPr>
          <a:xfrm>
            <a:off x="203201" y="5874541"/>
            <a:ext cx="5030367" cy="578405"/>
          </a:xfrm>
          <a:prstGeom prst="rect">
            <a:avLst/>
          </a:prstGeom>
        </p:spPr>
      </p:pic>
    </p:spTree>
    <p:extLst>
      <p:ext uri="{BB962C8B-B14F-4D97-AF65-F5344CB8AC3E}">
        <p14:creationId xmlns:p14="http://schemas.microsoft.com/office/powerpoint/2010/main" val="2683071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994</Words>
  <Application>Microsoft Office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vt:lpstr>
      <vt:lpstr>Symbol</vt:lpstr>
      <vt:lpstr>Office Theme</vt:lpstr>
      <vt:lpstr>PowerPoint Presentation</vt:lpstr>
      <vt:lpstr>PowerPoint Presentation</vt:lpstr>
      <vt:lpstr>PowerPoint Presentation</vt:lpstr>
      <vt:lpstr>PowerPoint Presentation</vt:lpstr>
      <vt:lpstr>Tools and Technologies Used:</vt:lpstr>
      <vt:lpstr>PowerPoint Presentation</vt:lpstr>
      <vt:lpstr>PowerPoint Presentation</vt:lpstr>
      <vt:lpstr>PowerPoint Presentation</vt:lpstr>
      <vt:lpstr>    TRIGGER</vt:lpstr>
      <vt:lpstr>   JOINS &amp; GROUP BY</vt:lpstr>
      <vt:lpstr>Problem Statement 2:  Insurance companies want to evaluate the performance of different insurance plans they offer. Generate a report that shows each insurance plan, the company that issues the plan, and the number of treatments the plan was claimed for. The report would be more relevant if the data compares the performance for different years(2020, 2021 and 2022) and if the report also includes the total number of claims in the different years, as well as the total number of claims for each plan in all 3 years combined.</vt:lpstr>
      <vt:lpstr>    CTE &amp; Sub Queries</vt:lpstr>
      <vt:lpstr>      FUNCTION</vt:lpstr>
      <vt:lpstr>Problem Statement 3:Jacob, as a business strategist, wants to figure out if a state is appropriate for setting up an insurance company or not.Write a stored procedure that finds the num_patients, num_insurance_companies, and insurance_patient_ratio, the stored procedure should also find the avg_insurance_patient_ratio and if the insurance_patient_ratio of the given state is less than the avg_insurance_patient_ratio then it Recommendation section can have the value “Recommended” otherwise the value can be “Not Recommended”.</vt:lpstr>
      <vt:lpstr>Roadblocks &amp; Resolutions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Dheerajvarma jampani</cp:lastModifiedBy>
  <cp:revision>63</cp:revision>
  <dcterms:created xsi:type="dcterms:W3CDTF">2022-12-05T10:10:22Z</dcterms:created>
  <dcterms:modified xsi:type="dcterms:W3CDTF">2023-08-21T05:58:26Z</dcterms:modified>
</cp:coreProperties>
</file>